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10375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10" y="50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A42F7E-81D5-41AC-AD04-E091495CB14E}" type="doc">
      <dgm:prSet loTypeId="urn:microsoft.com/office/officeart/2005/8/layout/chevron1" loCatId="process" qsTypeId="urn:microsoft.com/office/officeart/2005/8/quickstyle/3d2" qsCatId="3D" csTypeId="urn:microsoft.com/office/officeart/2005/8/colors/accent1_2" csCatId="accent1" phldr="1"/>
      <dgm:spPr/>
    </dgm:pt>
    <dgm:pt modelId="{80F5DB3E-D68F-4950-A46B-E25465A6B5FD}">
      <dgm:prSet custT="1"/>
      <dgm:spPr/>
      <dgm:t>
        <a:bodyPr/>
        <a:lstStyle/>
        <a:p>
          <a:r>
            <a:rPr lang="ru-RU" sz="1400" dirty="0" smtClean="0"/>
            <a:t>ВОЗМОЖНО ПРЕДСТАВЛЕНИЕ </a:t>
          </a:r>
          <a:r>
            <a:rPr lang="en-US" sz="1400" dirty="0" smtClean="0"/>
            <a:t/>
          </a:r>
          <a:br>
            <a:rPr lang="en-US" sz="1400" dirty="0" smtClean="0"/>
          </a:br>
          <a:r>
            <a:rPr lang="ru-RU" sz="1400" dirty="0" smtClean="0"/>
            <a:t>В ЭЛЕКТРОННОМ ВИДЕ</a:t>
          </a:r>
          <a:endParaRPr lang="ru-RU" sz="1400" dirty="0"/>
        </a:p>
      </dgm:t>
    </dgm:pt>
    <dgm:pt modelId="{8BC0D265-5DCC-4549-9081-2E505E1BF9E5}" type="parTrans" cxnId="{5BC09B7A-B6E3-4BAA-B3EC-FBBCA6169F81}">
      <dgm:prSet/>
      <dgm:spPr/>
      <dgm:t>
        <a:bodyPr/>
        <a:lstStyle/>
        <a:p>
          <a:endParaRPr lang="ru-RU"/>
        </a:p>
      </dgm:t>
    </dgm:pt>
    <dgm:pt modelId="{55225F96-4D3C-4FC8-9705-E32A7A33A6E5}" type="sibTrans" cxnId="{5BC09B7A-B6E3-4BAA-B3EC-FBBCA6169F81}">
      <dgm:prSet/>
      <dgm:spPr/>
      <dgm:t>
        <a:bodyPr/>
        <a:lstStyle/>
        <a:p>
          <a:endParaRPr lang="ru-RU"/>
        </a:p>
      </dgm:t>
    </dgm:pt>
    <dgm:pt modelId="{710CBC1B-9F0D-456D-A729-408BD18EAF73}">
      <dgm:prSet phldrT="[Текст]" custT="1"/>
      <dgm:spPr/>
      <dgm:t>
        <a:bodyPr lIns="0" tIns="0" rIns="0" bIns="0"/>
        <a:lstStyle/>
        <a:p>
          <a:r>
            <a:rPr lang="ru-RU" sz="1400" b="0" dirty="0" smtClean="0"/>
            <a:t>РАЗЪЯСНЕНИЯ НА САЙТЕ:</a:t>
          </a:r>
        </a:p>
        <a:p>
          <a:r>
            <a:rPr lang="en-US" sz="1400" b="0" dirty="0" smtClean="0"/>
            <a:t>WWW.GKS.RU</a:t>
          </a:r>
        </a:p>
        <a:p>
          <a:r>
            <a:rPr lang="en-US" sz="1400" b="0" dirty="0" smtClean="0"/>
            <a:t>WWW.MURMANSKSTAT.GKS.RU</a:t>
          </a:r>
          <a:endParaRPr lang="ru-RU" sz="1400" b="0" dirty="0"/>
        </a:p>
      </dgm:t>
    </dgm:pt>
    <dgm:pt modelId="{E25C8698-06BC-4FDC-8F44-E3868706D483}" type="parTrans" cxnId="{4853D28C-C13A-488F-B7F0-70DE028926B3}">
      <dgm:prSet/>
      <dgm:spPr/>
      <dgm:t>
        <a:bodyPr/>
        <a:lstStyle/>
        <a:p>
          <a:endParaRPr lang="ru-RU"/>
        </a:p>
      </dgm:t>
    </dgm:pt>
    <dgm:pt modelId="{97803F7C-1E2D-4A2B-9A79-FE387F74E2CC}" type="sibTrans" cxnId="{4853D28C-C13A-488F-B7F0-70DE028926B3}">
      <dgm:prSet/>
      <dgm:spPr/>
      <dgm:t>
        <a:bodyPr/>
        <a:lstStyle/>
        <a:p>
          <a:endParaRPr lang="ru-RU"/>
        </a:p>
      </dgm:t>
    </dgm:pt>
    <dgm:pt modelId="{E8719205-4424-42C7-B7AE-6221884F3C61}" type="pres">
      <dgm:prSet presAssocID="{BDA42F7E-81D5-41AC-AD04-E091495CB14E}" presName="Name0" presStyleCnt="0">
        <dgm:presLayoutVars>
          <dgm:dir/>
          <dgm:animLvl val="lvl"/>
          <dgm:resizeHandles val="exact"/>
        </dgm:presLayoutVars>
      </dgm:prSet>
      <dgm:spPr/>
    </dgm:pt>
    <dgm:pt modelId="{AEC0A496-2B9D-478C-B77D-81289D0203DA}" type="pres">
      <dgm:prSet presAssocID="{80F5DB3E-D68F-4950-A46B-E25465A6B5FD}" presName="parTxOnly" presStyleLbl="node1" presStyleIdx="0" presStyleCnt="2" custScaleX="42274" custLinFactX="-10308" custLinFactNeighborX="-100000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A7E7982D-6AD4-43D6-A70C-C7D841623BF3}" type="pres">
      <dgm:prSet presAssocID="{55225F96-4D3C-4FC8-9705-E32A7A33A6E5}" presName="parTxOnlySpace" presStyleCnt="0"/>
      <dgm:spPr/>
    </dgm:pt>
    <dgm:pt modelId="{DEAD8A88-1CB1-4BF9-BF7A-48F2509A6745}" type="pres">
      <dgm:prSet presAssocID="{710CBC1B-9F0D-456D-A729-408BD18EAF73}" presName="parTxOnly" presStyleLbl="node1" presStyleIdx="1" presStyleCnt="2" custScaleX="42278" custLinFactNeighborX="55773" custLinFactNeighborY="-7143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44737A75-EBDA-49A4-A843-66531F24D903}" type="presOf" srcId="{710CBC1B-9F0D-456D-A729-408BD18EAF73}" destId="{DEAD8A88-1CB1-4BF9-BF7A-48F2509A6745}" srcOrd="0" destOrd="0" presId="urn:microsoft.com/office/officeart/2005/8/layout/chevron1"/>
    <dgm:cxn modelId="{4853D28C-C13A-488F-B7F0-70DE028926B3}" srcId="{BDA42F7E-81D5-41AC-AD04-E091495CB14E}" destId="{710CBC1B-9F0D-456D-A729-408BD18EAF73}" srcOrd="1" destOrd="0" parTransId="{E25C8698-06BC-4FDC-8F44-E3868706D483}" sibTransId="{97803F7C-1E2D-4A2B-9A79-FE387F74E2CC}"/>
    <dgm:cxn modelId="{2C9D18A6-6CB5-4345-AB31-488FDDDC3109}" type="presOf" srcId="{BDA42F7E-81D5-41AC-AD04-E091495CB14E}" destId="{E8719205-4424-42C7-B7AE-6221884F3C61}" srcOrd="0" destOrd="0" presId="urn:microsoft.com/office/officeart/2005/8/layout/chevron1"/>
    <dgm:cxn modelId="{6FB911A3-0A67-4427-8706-26346AA124E8}" type="presOf" srcId="{80F5DB3E-D68F-4950-A46B-E25465A6B5FD}" destId="{AEC0A496-2B9D-478C-B77D-81289D0203DA}" srcOrd="0" destOrd="0" presId="urn:microsoft.com/office/officeart/2005/8/layout/chevron1"/>
    <dgm:cxn modelId="{5BC09B7A-B6E3-4BAA-B3EC-FBBCA6169F81}" srcId="{BDA42F7E-81D5-41AC-AD04-E091495CB14E}" destId="{80F5DB3E-D68F-4950-A46B-E25465A6B5FD}" srcOrd="0" destOrd="0" parTransId="{8BC0D265-5DCC-4549-9081-2E505E1BF9E5}" sibTransId="{55225F96-4D3C-4FC8-9705-E32A7A33A6E5}"/>
    <dgm:cxn modelId="{ACC74D4E-D54F-4D47-A782-1C9044476F1E}" type="presParOf" srcId="{E8719205-4424-42C7-B7AE-6221884F3C61}" destId="{AEC0A496-2B9D-478C-B77D-81289D0203DA}" srcOrd="0" destOrd="0" presId="urn:microsoft.com/office/officeart/2005/8/layout/chevron1"/>
    <dgm:cxn modelId="{6D1AC77D-DB50-44D5-8F5F-D63EE263FF12}" type="presParOf" srcId="{E8719205-4424-42C7-B7AE-6221884F3C61}" destId="{A7E7982D-6AD4-43D6-A70C-C7D841623BF3}" srcOrd="1" destOrd="0" presId="urn:microsoft.com/office/officeart/2005/8/layout/chevron1"/>
    <dgm:cxn modelId="{3259AC6D-D8B4-4631-A0FE-ECDB9CF2164C}" type="presParOf" srcId="{E8719205-4424-42C7-B7AE-6221884F3C61}" destId="{DEAD8A88-1CB1-4BF9-BF7A-48F2509A674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C0A496-2B9D-478C-B77D-81289D0203DA}">
      <dsp:nvSpPr>
        <dsp:cNvPr id="0" name=""/>
        <dsp:cNvSpPr/>
      </dsp:nvSpPr>
      <dsp:spPr>
        <a:xfrm>
          <a:off x="0" y="0"/>
          <a:ext cx="2645751" cy="10081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ВОЗМОЖНО ПРЕДСТАВЛЕНИЕ </a:t>
          </a:r>
          <a:r>
            <a:rPr lang="en-US" sz="1400" kern="1200" dirty="0" smtClean="0"/>
            <a:t/>
          </a:r>
          <a:br>
            <a:rPr lang="en-US" sz="1400" kern="1200" dirty="0" smtClean="0"/>
          </a:br>
          <a:r>
            <a:rPr lang="ru-RU" sz="1400" kern="1200" dirty="0" smtClean="0"/>
            <a:t>В ЭЛЕКТРОННОМ ВИДЕ</a:t>
          </a:r>
          <a:endParaRPr lang="ru-RU" sz="1400" kern="1200" dirty="0"/>
        </a:p>
      </dsp:txBody>
      <dsp:txXfrm>
        <a:off x="49212" y="49212"/>
        <a:ext cx="2547327" cy="909688"/>
      </dsp:txXfrm>
    </dsp:sp>
    <dsp:sp modelId="{DEAD8A88-1CB1-4BF9-BF7A-48F2509A6745}">
      <dsp:nvSpPr>
        <dsp:cNvPr id="0" name=""/>
        <dsp:cNvSpPr/>
      </dsp:nvSpPr>
      <dsp:spPr>
        <a:xfrm>
          <a:off x="3168353" y="0"/>
          <a:ext cx="2646001" cy="10081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/>
            <a:t>РАЗЪЯСНЕНИЯ НА САЙТЕ: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WWW.GKS.RU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WWW.MURMANSKSTAT.GKS.RU</a:t>
          </a:r>
          <a:endParaRPr lang="ru-RU" sz="1400" b="0" kern="1200" dirty="0"/>
        </a:p>
      </dsp:txBody>
      <dsp:txXfrm>
        <a:off x="3217565" y="49212"/>
        <a:ext cx="2547577" cy="909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5920-6A1D-47CC-BABF-7C56BD790164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395B-AF25-4D27-A1EC-8F010D143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569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5920-6A1D-47CC-BABF-7C56BD790164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395B-AF25-4D27-A1EC-8F010D143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264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5920-6A1D-47CC-BABF-7C56BD790164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395B-AF25-4D27-A1EC-8F010D143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3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5920-6A1D-47CC-BABF-7C56BD790164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395B-AF25-4D27-A1EC-8F010D143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41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5920-6A1D-47CC-BABF-7C56BD790164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395B-AF25-4D27-A1EC-8F010D143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5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5920-6A1D-47CC-BABF-7C56BD790164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395B-AF25-4D27-A1EC-8F010D143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89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5920-6A1D-47CC-BABF-7C56BD790164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395B-AF25-4D27-A1EC-8F010D143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85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5920-6A1D-47CC-BABF-7C56BD790164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395B-AF25-4D27-A1EC-8F010D143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282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5920-6A1D-47CC-BABF-7C56BD790164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395B-AF25-4D27-A1EC-8F010D143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41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5920-6A1D-47CC-BABF-7C56BD790164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395B-AF25-4D27-A1EC-8F010D143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850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5920-6A1D-47CC-BABF-7C56BD790164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395B-AF25-4D27-A1EC-8F010D143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51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85920-6A1D-47CC-BABF-7C56BD790164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C395B-AF25-4D27-A1EC-8F010D143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72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gif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ks.ru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murmanskstat.gks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752" y="8049344"/>
            <a:ext cx="1440160" cy="144016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25400" cap="sq">
            <a:solidFill>
              <a:srgbClr val="292929"/>
            </a:solidFill>
            <a:miter lim="800000"/>
          </a:ln>
          <a:effectLst/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096" y="8064574"/>
            <a:ext cx="1409700" cy="14097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25400" cap="sq">
            <a:solidFill>
              <a:srgbClr val="292929"/>
            </a:solidFill>
            <a:miter lim="800000"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42" r="22302"/>
          <a:stretch/>
        </p:blipFill>
        <p:spPr>
          <a:xfrm>
            <a:off x="-1" y="0"/>
            <a:ext cx="6858001" cy="12085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132856" y="1352600"/>
            <a:ext cx="4581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1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ВНИМАНИЕ!!!</a:t>
            </a:r>
          </a:p>
          <a:p>
            <a:pPr algn="ctr"/>
            <a:endParaRPr lang="ru-RU" sz="1400" b="1" dirty="0" smtClean="0"/>
          </a:p>
          <a:p>
            <a:pPr algn="ctr"/>
            <a:r>
              <a:rPr lang="ru-RU" sz="2000" b="1" spc="-50" dirty="0" smtClean="0"/>
              <a:t>Сплошное федеральное</a:t>
            </a:r>
            <a:br>
              <a:rPr lang="ru-RU" sz="2000" b="1" spc="-50" dirty="0" smtClean="0"/>
            </a:br>
            <a:r>
              <a:rPr lang="ru-RU" sz="2000" b="1" spc="-50" dirty="0" smtClean="0"/>
              <a:t> статистическое наблюдение </a:t>
            </a:r>
            <a:br>
              <a:rPr lang="ru-RU" sz="2000" b="1" spc="-50" dirty="0" smtClean="0"/>
            </a:br>
            <a:r>
              <a:rPr lang="ru-RU" sz="2000" b="1" spc="-50" dirty="0" smtClean="0"/>
              <a:t>за деятельностью субъектов  малого </a:t>
            </a:r>
            <a:br>
              <a:rPr lang="ru-RU" sz="2000" b="1" spc="-50" dirty="0" smtClean="0"/>
            </a:br>
            <a:r>
              <a:rPr lang="ru-RU" sz="2000" b="1" spc="-50" dirty="0" smtClean="0"/>
              <a:t>и среднего  предпринимательства</a:t>
            </a:r>
          </a:p>
          <a:p>
            <a:pPr algn="ctr"/>
            <a:endParaRPr lang="ru-RU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645804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FF0000"/>
                </a:solidFill>
              </a:rPr>
              <a:t>В соответствии с Федеральным законом от 24.07.2007 </a:t>
            </a:r>
            <a:r>
              <a:rPr lang="ru-RU" sz="1400" dirty="0" smtClean="0">
                <a:solidFill>
                  <a:srgbClr val="FF0000"/>
                </a:solidFill>
              </a:rPr>
              <a:t>№ 209-ФЗ </a:t>
            </a:r>
            <a:br>
              <a:rPr lang="ru-RU" sz="1400" dirty="0" smtClean="0">
                <a:solidFill>
                  <a:srgbClr val="FF0000"/>
                </a:solidFill>
              </a:rPr>
            </a:br>
            <a:r>
              <a:rPr lang="ru-RU" sz="1400" dirty="0" smtClean="0">
                <a:solidFill>
                  <a:srgbClr val="FF0000"/>
                </a:solidFill>
              </a:rPr>
              <a:t>«О </a:t>
            </a:r>
            <a:r>
              <a:rPr lang="ru-RU" sz="1400" dirty="0">
                <a:solidFill>
                  <a:srgbClr val="FF0000"/>
                </a:solidFill>
              </a:rPr>
              <a:t>развитии малого и среднего предпринимательства в </a:t>
            </a:r>
            <a:r>
              <a:rPr lang="ru-RU" sz="1400" dirty="0" smtClean="0">
                <a:solidFill>
                  <a:srgbClr val="FF0000"/>
                </a:solidFill>
              </a:rPr>
              <a:t>РФ»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4664" y="5169024"/>
            <a:ext cx="60640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spc="-50" dirty="0" smtClean="0"/>
              <a:t>По итогам 2015 года заполняются формы: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pc="-50" dirty="0" smtClean="0"/>
              <a:t>МП-</a:t>
            </a:r>
            <a:r>
              <a:rPr lang="ru-RU" spc="-50" dirty="0" err="1" smtClean="0"/>
              <a:t>сп</a:t>
            </a:r>
            <a:r>
              <a:rPr lang="ru-RU" spc="-50" dirty="0" smtClean="0"/>
              <a:t> «Сведения об основных показателях деятельности малого предприятия за 2015 год»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pc="-50" dirty="0" smtClean="0"/>
              <a:t>1-предприниматель «Сведения о деятельности индивидуального предпринимателя за 2015 год»</a:t>
            </a:r>
          </a:p>
          <a:p>
            <a:r>
              <a:rPr lang="ru-RU" b="1" i="1" u="sng" spc="-50" dirty="0" smtClean="0"/>
              <a:t>Сроки предоставления отчетности – до 1 апреля 2016 года.</a:t>
            </a:r>
            <a:endParaRPr lang="ru-RU" b="1" i="1" u="sng" spc="-50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26133480"/>
              </p:ext>
            </p:extLst>
          </p:nvPr>
        </p:nvGraphicFramePr>
        <p:xfrm>
          <a:off x="548680" y="7041232"/>
          <a:ext cx="6264696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026" name="Picture 2" descr="C:\картинки\мисп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1424608"/>
            <a:ext cx="2094858" cy="208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3656856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-50" dirty="0"/>
              <a:t>Все малые (в том числе </a:t>
            </a:r>
            <a:r>
              <a:rPr lang="ru-RU" b="1" spc="-50" dirty="0" smtClean="0"/>
              <a:t>микро) </a:t>
            </a:r>
            <a:r>
              <a:rPr lang="ru-RU" b="1" spc="-50" dirty="0"/>
              <a:t>предприятия и индивидуальные предприниматели </a:t>
            </a:r>
            <a:r>
              <a:rPr lang="ru-RU" b="1" spc="-50" dirty="0" smtClean="0"/>
              <a:t>участвуют </a:t>
            </a:r>
            <a:r>
              <a:rPr lang="ru-RU" b="1" spc="-50" dirty="0"/>
              <a:t>в федеральном статистическом наблюдении </a:t>
            </a:r>
            <a:r>
              <a:rPr lang="ru-RU" b="1" u="sng" spc="-50" dirty="0" smtClean="0"/>
              <a:t>в </a:t>
            </a:r>
            <a:r>
              <a:rPr lang="ru-RU" b="1" u="sng" spc="-50" dirty="0"/>
              <a:t>обязательном порядке</a:t>
            </a:r>
          </a:p>
          <a:p>
            <a:pPr algn="ctr"/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76672" y="4664968"/>
            <a:ext cx="56886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76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42" r="22302"/>
          <a:stretch/>
        </p:blipFill>
        <p:spPr>
          <a:xfrm>
            <a:off x="-1" y="0"/>
            <a:ext cx="6858001" cy="12085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8640" y="1640632"/>
            <a:ext cx="6480720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Уважаемые руководители предприятий и индивидуальные предприниматели!</a:t>
            </a:r>
          </a:p>
          <a:p>
            <a:r>
              <a:rPr lang="ru-RU" sz="1600" b="1" i="1" dirty="0"/>
              <a:t> </a:t>
            </a:r>
          </a:p>
          <a:p>
            <a:pPr indent="457200" algn="just"/>
            <a:r>
              <a:rPr lang="ru-RU" sz="1600" dirty="0" smtClean="0"/>
              <a:t>В </a:t>
            </a:r>
            <a:r>
              <a:rPr lang="ru-RU" sz="1600" dirty="0"/>
              <a:t>настоящее время малому бизнесу отведена особая роль в экономике страны. Разработка государственной стратегии его развития должна опираться на достоверные и полные статистические данные. Эти сведения являются ключевыми для целенаправленной поддержки, реализации адресных государственных программ и инвестиционных проектов. Данные Сплошного наблюдения </a:t>
            </a:r>
            <a:r>
              <a:rPr lang="ru-RU" sz="1600" dirty="0" smtClean="0"/>
              <a:t>дадут возможность принять </a:t>
            </a:r>
            <a:r>
              <a:rPr lang="ru-RU" sz="1600" dirty="0"/>
              <a:t>государственные решения, которые обеспечат ускоренное развитие малого и среднего бизнеса. </a:t>
            </a:r>
          </a:p>
          <a:p>
            <a:pPr indent="457200" algn="just"/>
            <a:r>
              <a:rPr lang="ru-RU" sz="1600" dirty="0"/>
              <a:t>Участие в Сплошном наблюдении – это возможность внести свой вклад в формирование государственной политики по поддержке предпринимательства. </a:t>
            </a:r>
            <a:r>
              <a:rPr lang="ru-RU" sz="1600" dirty="0" smtClean="0"/>
              <a:t> </a:t>
            </a:r>
            <a:endParaRPr lang="ru-RU" sz="1600" dirty="0"/>
          </a:p>
          <a:p>
            <a:pPr indent="457200" algn="just"/>
            <a:r>
              <a:rPr lang="ru-RU" sz="1600" dirty="0"/>
              <a:t>Мурманскстат просит Вас принять самое активное участие в Сплошном наблюдении и предоставить до 1 апреля 2016 года достоверную информацию о результатах Вашей предпринимательской деятельности за 2015 год. Полученные сведения будут использованы для формирования официальной статистической информации о состоянии данного сектора экономики Российской Федерации в целом, её субъектов и муниципальных образований.</a:t>
            </a:r>
          </a:p>
          <a:p>
            <a:pPr indent="457200" algn="just"/>
            <a:r>
              <a:rPr lang="ru-RU" sz="1600" dirty="0"/>
              <a:t>Мурманскстат гарантирует полную конфиденциальность данных, отсутствие фискального характера Сплошного наблюдения и исключение передачи сведений в налоговые и иные органы.</a:t>
            </a:r>
          </a:p>
          <a:p>
            <a:pPr indent="457200" algn="just"/>
            <a:r>
              <a:rPr lang="ru-RU" sz="1600" dirty="0"/>
              <a:t>Ознакомиться с официальными документами, в том числе с инструкциями по заполнению форм Сплошного наблюдения, Вы можете на официальных сайтах Росстата и </a:t>
            </a:r>
            <a:r>
              <a:rPr lang="ru-RU" sz="1600" dirty="0" err="1"/>
              <a:t>Мурманскстата</a:t>
            </a:r>
            <a:r>
              <a:rPr lang="ru-RU" sz="1600" dirty="0"/>
              <a:t> в сети Интернет </a:t>
            </a:r>
            <a:r>
              <a:rPr lang="ru-RU" sz="1600" u="sng" dirty="0">
                <a:hlinkClick r:id="rId3"/>
              </a:rPr>
              <a:t>www.gks.ru</a:t>
            </a:r>
            <a:r>
              <a:rPr lang="ru-RU" sz="1600" dirty="0"/>
              <a:t> и </a:t>
            </a:r>
            <a:r>
              <a:rPr lang="ru-RU" sz="1600" u="sng" dirty="0">
                <a:hlinkClick r:id="rId4"/>
              </a:rPr>
              <a:t>http://murmanskstat.gks.ru</a:t>
            </a:r>
            <a:r>
              <a:rPr lang="ru-RU" sz="1600" dirty="0"/>
              <a:t>.  </a:t>
            </a:r>
          </a:p>
          <a:p>
            <a:pPr indent="457200" algn="just"/>
            <a:r>
              <a:rPr lang="ru-RU" sz="1600" dirty="0"/>
              <a:t>Предварительные итоги Сплошного наблюдения будут подведены и опубликованы на официальных сайтах </a:t>
            </a:r>
            <a:r>
              <a:rPr lang="ru-RU" sz="1600" dirty="0" err="1"/>
              <a:t>Мурманскстата</a:t>
            </a:r>
            <a:r>
              <a:rPr lang="ru-RU" sz="1600" dirty="0"/>
              <a:t> и Росстата в декабре 2016 года, окончательные – в июне 2017 года.</a:t>
            </a:r>
          </a:p>
          <a:p>
            <a:pPr indent="457200" algn="just"/>
            <a:r>
              <a:rPr lang="ru-RU" sz="1600" dirty="0"/>
              <a:t>Заранее благодарим Вас за сотрудничество! </a:t>
            </a: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142031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</TotalTime>
  <Words>89</Words>
  <Application>Microsoft Office PowerPoint</Application>
  <PresentationFormat>Лист A4 (210x297 мм)</PresentationFormat>
  <Paragraphs>23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Даронда Вероника Федоровна</dc:creator>
  <cp:lastModifiedBy>OEM</cp:lastModifiedBy>
  <cp:revision>14</cp:revision>
  <cp:lastPrinted>2015-11-20T06:54:22Z</cp:lastPrinted>
  <dcterms:created xsi:type="dcterms:W3CDTF">2015-11-19T08:13:56Z</dcterms:created>
  <dcterms:modified xsi:type="dcterms:W3CDTF">2015-11-24T14:33:29Z</dcterms:modified>
</cp:coreProperties>
</file>